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77" r:id="rId14"/>
    <p:sldId id="278" r:id="rId15"/>
    <p:sldId id="270" r:id="rId16"/>
    <p:sldId id="280" r:id="rId17"/>
    <p:sldId id="268" r:id="rId18"/>
    <p:sldId id="269" r:id="rId19"/>
    <p:sldId id="272" r:id="rId20"/>
    <p:sldId id="279" r:id="rId21"/>
    <p:sldId id="273" r:id="rId22"/>
    <p:sldId id="275" r:id="rId23"/>
    <p:sldId id="274" r:id="rId24"/>
    <p:sldId id="282" r:id="rId25"/>
    <p:sldId id="276" r:id="rId26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8"/>
    </p:embeddedFont>
    <p:embeddedFont>
      <p:font typeface="나눔스퀘어 Light" panose="020B0600000101010101" pitchFamily="50" charset="-127"/>
      <p:regular r:id="rId29"/>
    </p:embeddedFont>
    <p:embeddedFont>
      <p:font typeface="조선일보명조" panose="02030304000000000000" pitchFamily="18" charset="-127"/>
      <p:regular r:id="rId30"/>
    </p:embeddedFont>
    <p:embeddedFont>
      <p:font typeface="DX경필명조B" panose="02010606000101010101" pitchFamily="2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210 콤퓨타세탁 R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dms4573@naver.com" initials="w" lastIdx="1" clrIdx="0">
    <p:extLst>
      <p:ext uri="{19B8F6BF-5375-455C-9EA6-DF929625EA0E}">
        <p15:presenceInfo xmlns:p15="http://schemas.microsoft.com/office/powerpoint/2012/main" userId="f7cff0a2944fb5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966" autoAdjust="0"/>
  </p:normalViewPr>
  <p:slideViewPr>
    <p:cSldViewPr snapToGrid="0">
      <p:cViewPr varScale="1">
        <p:scale>
          <a:sx n="64" d="100"/>
          <a:sy n="64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54274431085183E-2"/>
          <c:y val="0.20988707864830919"/>
          <c:w val="0.98150442789336145"/>
          <c:h val="0.790112921351690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E-484B-AB62-2590946015C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B-4BDB-8049-183AEF906CC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330381404425588E-2"/>
          <c:y val="0.20034675689156786"/>
          <c:w val="0.98150442789336145"/>
          <c:h val="0.79011292135169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  <c:pt idx="0">
                  <c:v>85</c:v>
                </c:pt>
                <c:pt idx="1">
                  <c:v>75</c:v>
                </c:pt>
                <c:pt idx="2">
                  <c:v>91</c:v>
                </c:pt>
                <c:pt idx="3">
                  <c:v>90</c:v>
                </c:pt>
                <c:pt idx="4">
                  <c:v>88</c:v>
                </c:pt>
                <c:pt idx="5">
                  <c:v>77</c:v>
                </c:pt>
                <c:pt idx="6">
                  <c:v>82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4-4190-AF30-F8F40243FA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9745151"/>
        <c:axId val="1629747647"/>
      </c:lineChart>
      <c:catAx>
        <c:axId val="16297451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9747647"/>
        <c:crosses val="autoZero"/>
        <c:auto val="1"/>
        <c:lblAlgn val="ctr"/>
        <c:lblOffset val="100"/>
        <c:noMultiLvlLbl val="0"/>
      </c:catAx>
      <c:valAx>
        <c:axId val="1629747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974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DCF8-2C13-4EDD-96DB-C68E05ED9C46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44B4-C389-4FB5-8707-FA628C7AA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5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목차는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번부터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 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7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두번째론 농도 측정 범위가 너무 넓다는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측정소가 하나밖에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하나로 측정소가 수집한 데이터를 구나 동 전체의 미세먼지 현황으로 취급해버리기 때문에</a:t>
            </a:r>
          </a:p>
          <a:p>
            <a:r>
              <a:rPr lang="ko-KR" altLang="en-US" dirty="0" smtClean="0"/>
              <a:t>범위가 너무 넓어져 자신이 </a:t>
            </a:r>
            <a:r>
              <a:rPr lang="ko-KR" altLang="en-US" dirty="0" err="1" smtClean="0"/>
              <a:t>알고싶어</a:t>
            </a:r>
            <a:r>
              <a:rPr lang="ko-KR" altLang="en-US" dirty="0" smtClean="0"/>
              <a:t> 하는 장소의 정확한 데이터를 알 방법이 없었습니다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3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6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대기오염 관측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대기오염 측정기는 실내용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실외용</a:t>
            </a:r>
            <a:r>
              <a:rPr lang="ko-KR" altLang="en-US" dirty="0" smtClean="0"/>
              <a:t> 두가지로 제작되어 설치됩니다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공통적으로 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측정합니다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거기에 부가적으로 </a:t>
            </a:r>
            <a:r>
              <a:rPr lang="ko-KR" altLang="en-US" dirty="0" err="1" smtClean="0"/>
              <a:t>실내용에는</a:t>
            </a:r>
            <a:r>
              <a:rPr lang="ko-KR" altLang="en-US" dirty="0" smtClean="0"/>
              <a:t> 이산화탄소</a:t>
            </a:r>
            <a:r>
              <a:rPr lang="en-US" altLang="ko-KR" dirty="0" smtClean="0"/>
              <a:t>, VOCs</a:t>
            </a:r>
            <a:r>
              <a:rPr lang="ko-KR" altLang="en-US" dirty="0" smtClean="0"/>
              <a:t>를 추가로 측정합니다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측정된 결과값을 볼 수 있으며 </a:t>
            </a:r>
            <a:r>
              <a:rPr lang="ko-KR" altLang="en-US" dirty="0" err="1" smtClean="0"/>
              <a:t>기준수치를</a:t>
            </a:r>
            <a:r>
              <a:rPr lang="ko-KR" altLang="en-US" dirty="0" smtClean="0"/>
              <a:t> 초과할 시에 환기를 </a:t>
            </a:r>
            <a:r>
              <a:rPr lang="ko-KR" altLang="en-US" dirty="0" err="1" smtClean="0"/>
              <a:t>하라든지</a:t>
            </a:r>
            <a:r>
              <a:rPr lang="ko-KR" altLang="en-US" dirty="0" smtClean="0"/>
              <a:t> 등의 수치를 낮출 수 있는 해결방안을 알려줍니다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휘발성유기화합물이라는</a:t>
            </a:r>
            <a:r>
              <a:rPr lang="ko-KR" altLang="en-US" dirty="0" smtClean="0"/>
              <a:t> 것으로서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대기중에 </a:t>
            </a:r>
            <a:r>
              <a:rPr lang="ko-KR" altLang="en-US" dirty="0" err="1" smtClean="0"/>
              <a:t>휘발돼</a:t>
            </a:r>
            <a:r>
              <a:rPr lang="ko-KR" altLang="en-US" dirty="0" smtClean="0"/>
              <a:t> 악취나 오존을 발생시키는 </a:t>
            </a:r>
            <a:r>
              <a:rPr lang="ko-KR" altLang="en-US" dirty="0" err="1" smtClean="0"/>
              <a:t>탄화수소화합물이라고</a:t>
            </a:r>
            <a:r>
              <a:rPr lang="ko-KR" altLang="en-US" dirty="0" smtClean="0"/>
              <a:t> 하는데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벤젠이나 포름알데히드 등 담배에 들어있는 발암물질이며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집안의 가구나 물건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건물의 </a:t>
            </a:r>
            <a:r>
              <a:rPr lang="ko-KR" altLang="en-US" dirty="0" err="1" smtClean="0"/>
              <a:t>건축자제</a:t>
            </a:r>
            <a:r>
              <a:rPr lang="ko-KR" altLang="en-US" dirty="0" smtClean="0"/>
              <a:t> 등에서 지속적으로 배출되는 물질입니다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실외보다 실내에서 지내는 시간이 많기 때문에 미세먼지 뿐만 아니라 건강에 악영향을 줄 수 있는 이산화탄소와 </a:t>
            </a:r>
            <a:r>
              <a:rPr lang="en-US" altLang="ko-KR" dirty="0" smtClean="0"/>
              <a:t>VOCs</a:t>
            </a:r>
            <a:r>
              <a:rPr lang="ko-KR" altLang="en-US" dirty="0" smtClean="0"/>
              <a:t>를 부가적으로 측정하기로 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88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2-1. </a:t>
            </a:r>
            <a:r>
              <a:rPr lang="ko-KR" altLang="en-US" dirty="0" smtClean="0"/>
              <a:t>시리얼 넘버를 통한 미세먼지 기기의 고장 관리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센서값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이상출력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 수신 실패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고객의 직접 신고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2-2. </a:t>
            </a:r>
            <a:r>
              <a:rPr lang="ko-KR" altLang="en-US" dirty="0" smtClean="0"/>
              <a:t>실시간 모니터링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관제 시스템이 적용되는 모든 </a:t>
            </a:r>
            <a:r>
              <a:rPr lang="ko-KR" altLang="en-US" dirty="0" err="1" smtClean="0"/>
              <a:t>기기에대한</a:t>
            </a:r>
            <a:r>
              <a:rPr lang="ko-KR" altLang="en-US" dirty="0" smtClean="0"/>
              <a:t> 전반적인 모니터링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5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웹에서는 이렇게 수집된 대기 정보를 원하는 장소 위주로 확인할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2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관제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관제 서비스는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로 나누어집니다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B2B</a:t>
            </a:r>
            <a:r>
              <a:rPr lang="ko-KR" altLang="en-US" dirty="0" smtClean="0"/>
              <a:t>의 관제 서비스는 대기오염 측정기의 설치와 전반적인 관리를 지원해 주는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미세먼지의 수치가 비정상적이거나 데이터가 송신되지 않는 경우 </a:t>
            </a:r>
            <a:r>
              <a:rPr lang="ko-KR" altLang="en-US" dirty="0" err="1" smtClean="0"/>
              <a:t>수리기사가</a:t>
            </a:r>
            <a:r>
              <a:rPr lang="ko-KR" altLang="en-US" dirty="0" smtClean="0"/>
              <a:t> 이를 확인할 수 있도록 하는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정한 기준에 따라 대기오염 측정기를 구분하고 웹에서 전체적인 측정기에 대한 미세먼지 농도를 확인해 차후 예방책에 반영될 수 있게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1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B2C</a:t>
            </a:r>
            <a:r>
              <a:rPr lang="ko-KR" altLang="en-US" dirty="0" smtClean="0"/>
              <a:t>의 관제 서비스는 사용자의 지난 날의 날씨와 대기오염 정보를 볼 수 있게 해주고 가장 높은 수치의 대기오염물질에 대해 예방책을 알려줍니다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2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내가족</a:t>
            </a:r>
            <a:r>
              <a:rPr lang="ko-KR" altLang="en-US" dirty="0" smtClean="0"/>
              <a:t> 모니터링을 통해 자녀의 </a:t>
            </a:r>
            <a:r>
              <a:rPr lang="ko-KR" altLang="en-US" dirty="0" err="1" smtClean="0"/>
              <a:t>귀가시간에</a:t>
            </a:r>
            <a:r>
              <a:rPr lang="ko-KR" altLang="en-US" dirty="0" smtClean="0"/>
              <a:t> 해당 지역의 미세먼지 농도를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15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알림 서비스입니다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사용자는 출근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통학 시간을 설정해 해당 시간에 모바일 알림 형태로 해당 시간의 미세먼지 농도를 받아 볼 수 있으며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C44B4-C389-4FB5-8707-FA628C7AA5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3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서비스 소개입니다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서비스는 이러이러한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대체 왜 저희가 이러한 서비스를 생각하게 되었는지 보시겠습니다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058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대기 상태가 좋지 않을 경우 경고 알림을 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70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사용자는 이동 경로 별로 해당 지역의 공기 상태를 확인할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616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서비스흐름도입니다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38AB7-C9A1-4B4A-8679-0049BA24E2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85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기대 효과입니다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31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사진은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가장 미세먼지가 심각했던 날의 서울의 풍경입니다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믿기십니까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앞이 보이지 않을 정도로 미세먼지가 심각한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사진은 하늘은 맑지만 중간에 낀 미세먼지로 인해 밑에 있는 사람들은 정작 맑은 하늘은 볼 수 없는 현 상황을 아주 잘 나타내주고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68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대체 이 </a:t>
            </a:r>
            <a:r>
              <a:rPr lang="ko-KR" altLang="en-US" dirty="0" err="1" smtClean="0"/>
              <a:t>미세먼지란</a:t>
            </a:r>
            <a:r>
              <a:rPr lang="ko-KR" altLang="en-US" dirty="0" smtClean="0"/>
              <a:t> 무엇인가에 대해 먼저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미세먼지란</a:t>
            </a:r>
            <a:r>
              <a:rPr lang="ko-KR" altLang="en-US" dirty="0" smtClean="0"/>
              <a:t> 지름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이하의 아주 작은 먼지를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말하면 </a:t>
            </a:r>
            <a:r>
              <a:rPr lang="ko-KR" altLang="en-US" dirty="0" err="1" smtClean="0"/>
              <a:t>어느정도의</a:t>
            </a:r>
            <a:r>
              <a:rPr lang="ko-KR" altLang="en-US" dirty="0" smtClean="0"/>
              <a:t> 크기인가 감이 잘 잡히지 않을 것이기 때문에 사진자료를 함께 보시겠습니다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이 긴 것이 사람 머리카락인데요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머리카락은 약 지름 </a:t>
            </a:r>
            <a:r>
              <a:rPr lang="en-US" altLang="ko-KR" dirty="0" smtClean="0"/>
              <a:t>50~70μm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머리카락 왼쪽에 있는 것이 해변의 고운 모래입자인데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모래는 약 지름</a:t>
            </a:r>
            <a:r>
              <a:rPr lang="en-US" altLang="ko-KR" dirty="0" smtClean="0"/>
              <a:t>90μm</a:t>
            </a:r>
            <a:r>
              <a:rPr lang="ko-KR" altLang="en-US" dirty="0" smtClean="0"/>
              <a:t>의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여기 보시는 이 파란색 동그라미들이 </a:t>
            </a:r>
            <a:r>
              <a:rPr lang="en-US" altLang="ko-KR" dirty="0" smtClean="0"/>
              <a:t>PM10</a:t>
            </a:r>
            <a:r>
              <a:rPr lang="ko-KR" altLang="en-US" dirty="0" smtClean="0"/>
              <a:t>의 미세먼지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머리카락의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크기정도라고 생각하시면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이 파란색 동그라미를 잘 살펴보시면 더욱 작은 빨간색 동그라미들을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이것은 미세먼지보다 더 작은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초미세먼지</a:t>
            </a:r>
            <a:r>
              <a:rPr lang="ko-KR" altLang="en-US" dirty="0" smtClean="0"/>
              <a:t> 크기입니다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이란 부유성 고형물</a:t>
            </a:r>
            <a:r>
              <a:rPr lang="en-US" altLang="ko-KR" dirty="0" smtClean="0"/>
              <a:t>, Particulate Matter</a:t>
            </a:r>
            <a:r>
              <a:rPr lang="ko-KR" altLang="en-US" dirty="0" smtClean="0"/>
              <a:t>의 약자로서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대신하여 쓰는 용어입니다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PM10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</a:t>
            </a:r>
            <a:r>
              <a:rPr lang="en-US" altLang="ko-KR" dirty="0" smtClean="0"/>
              <a:t>, PM2.5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2.5μm(</a:t>
            </a:r>
            <a:r>
              <a:rPr lang="ko-KR" altLang="en-US" dirty="0" smtClean="0"/>
              <a:t>마이크로미터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지름이라는 것을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3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이러한 아주 작은 미세먼지가 대체 우리에게 어떤 피해를 끼치고 있는가에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보시는 사진은 미세먼지가 인체에 끼치는 영향을 아주 간단명료하게 설명하고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미세먼지는 기관지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눈과 같은 신체 </a:t>
            </a:r>
            <a:r>
              <a:rPr lang="ko-KR" altLang="en-US" dirty="0" err="1" smtClean="0"/>
              <a:t>중요부위에</a:t>
            </a:r>
            <a:r>
              <a:rPr lang="ko-KR" altLang="en-US" dirty="0" smtClean="0"/>
              <a:t> 큰 영향을 끼칠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9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대체 이런 해로운 미세먼지의 원인이 무엇인가하면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간단명료하게 이것이다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라고 말할 순 없습니다만</a:t>
            </a:r>
          </a:p>
          <a:p>
            <a:r>
              <a:rPr lang="ko-KR" altLang="en-US" dirty="0" smtClean="0"/>
              <a:t>화력발전이나 선박에서 나오는 매연이 주 유발 원인으로 알려져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한국에 유입되는 미세먼지는 대부분이 중국에서 유입된다는 연구결과가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미세먼지를 근본적으로 해결할 수 있는 방법은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물을 자주 </a:t>
            </a:r>
            <a:r>
              <a:rPr lang="ko-KR" altLang="en-US" dirty="0" err="1" smtClean="0"/>
              <a:t>마신다던가</a:t>
            </a:r>
            <a:r>
              <a:rPr lang="ko-KR" altLang="en-US" dirty="0" smtClean="0"/>
              <a:t> 외출할 때 마스크를 착용하는 등의 방식으로</a:t>
            </a:r>
          </a:p>
          <a:p>
            <a:r>
              <a:rPr lang="ko-KR" altLang="en-US" dirty="0" smtClean="0"/>
              <a:t>유입되는 미세먼지를 최대한 줄이는 방법밖에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현실때문에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미세먼지 농도의 정도를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심각할 땐 </a:t>
            </a:r>
            <a:r>
              <a:rPr lang="ko-KR" altLang="en-US" dirty="0" err="1" smtClean="0"/>
              <a:t>외출음을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삼가한다던지</a:t>
            </a:r>
            <a:r>
              <a:rPr lang="ko-KR" altLang="en-US" dirty="0" smtClean="0"/>
              <a:t> 마스크의 </a:t>
            </a:r>
            <a:r>
              <a:rPr lang="ko-KR" altLang="en-US" dirty="0" err="1" smtClean="0"/>
              <a:t>필요여부를</a:t>
            </a:r>
            <a:r>
              <a:rPr lang="ko-KR" altLang="en-US" dirty="0" smtClean="0"/>
              <a:t> 판단한다는 등의 서비스가 필요해 졌습니다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6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수요가 많아지다 보니 자연스레 미세먼지에 관한 서비스들이 이미 많이 나와있습니다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이러한 서비스들에서는 문제점들이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첫번째론 높이에 따라 미세먼지 농도가 다르게 측정되는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자료는 이날 당시 측정소에서 측정된 미세먼지의 농도와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초등학생의 키 높이에서 측정한 미세먼지 농도의 차이입니다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측정소에서 측정된 농도는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으로 나와있었지만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높이에서 측정된 미세먼지 농도는 현저한 차이를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3E1625-42D2-4876-808A-777CCA71CF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55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5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9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0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3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5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5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gi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hart" Target="../charts/chart3.xml"/><Relationship Id="rId5" Type="http://schemas.openxmlformats.org/officeDocument/2006/relationships/image" Target="../media/image45.png"/><Relationship Id="rId10" Type="http://schemas.openxmlformats.org/officeDocument/2006/relationships/chart" Target="../charts/chart2.xml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microsoft.com/office/2007/relationships/hdphoto" Target="../media/hdphoto8.wdp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microsoft.com/office/2007/relationships/hdphoto" Target="../media/hdphoto11.wdp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55" y="1162611"/>
            <a:ext cx="7753165" cy="43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4376000" y="8919000"/>
            <a:ext cx="5490000" cy="3330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14061001" y="8649000"/>
            <a:ext cx="6165000" cy="3870000"/>
          </a:xfrm>
          <a:prstGeom prst="frame">
            <a:avLst>
              <a:gd name="adj1" fmla="val 4395"/>
            </a:avLst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6000" y="3384000"/>
            <a:ext cx="526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FAC319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64224" y="2905627"/>
            <a:ext cx="742296" cy="861058"/>
            <a:chOff x="8254746" y="2650020"/>
            <a:chExt cx="917872" cy="1064731"/>
          </a:xfrm>
          <a:solidFill>
            <a:schemeClr val="tx1"/>
          </a:solidFill>
        </p:grpSpPr>
        <p:sp>
          <p:nvSpPr>
            <p:cNvPr id="17" name="이등변 삼각형 16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71996" y="2988964"/>
              <a:ext cx="595046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03037" y="3542879"/>
            <a:ext cx="208903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~~</a:t>
            </a:r>
            <a:r>
              <a:rPr kumimoji="0" lang="ko-KR" altLang="en-US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조명</a:t>
            </a: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~~</a:t>
            </a:r>
            <a:endParaRPr kumimoji="0" lang="ko-KR" altLang="en-US" sz="28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3133" y="3552785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800" b="0" i="0" u="none" strike="noStrike" kern="1200" cap="none" spc="30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0" lang="ko-KR" altLang="en-US" sz="2800" b="0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9883" y="2631060"/>
            <a:ext cx="79691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300" normalizeH="0" baseline="0" noProof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ko-KR" altLang="en-US" sz="6000" b="0" i="0" u="none" strike="noStrike" kern="1200" cap="none" spc="300" normalizeH="0" baseline="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656534" y="2905628"/>
            <a:ext cx="749986" cy="861058"/>
            <a:chOff x="8245237" y="2650020"/>
            <a:chExt cx="927381" cy="1064731"/>
          </a:xfrm>
          <a:solidFill>
            <a:schemeClr val="bg1"/>
          </a:solidFill>
        </p:grpSpPr>
        <p:sp>
          <p:nvSpPr>
            <p:cNvPr id="26" name="이등변 삼각형 25"/>
            <p:cNvSpPr/>
            <p:nvPr/>
          </p:nvSpPr>
          <p:spPr>
            <a:xfrm rot="5400000">
              <a:off x="8181316" y="2723450"/>
              <a:ext cx="1064731" cy="917872"/>
            </a:xfrm>
            <a:prstGeom prst="triangle">
              <a:avLst/>
            </a:prstGeom>
            <a:grpFill/>
            <a:ln w="127000">
              <a:solidFill>
                <a:schemeClr val="bg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45237" y="2988964"/>
              <a:ext cx="648564" cy="4566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조선일보명조" panose="02030304000000000000" pitchFamily="18" charset="-127"/>
                </a:rPr>
                <a:t>GO</a:t>
              </a:r>
              <a:endParaRPr kumimoji="0" lang="ko-KR" altLang="en-US" sz="2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314203" y="2722296"/>
            <a:ext cx="73452" cy="128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자유형: 도형 25"/>
          <p:cNvSpPr/>
          <p:nvPr/>
        </p:nvSpPr>
        <p:spPr>
          <a:xfrm rot="20472778">
            <a:off x="11013661" y="7131004"/>
            <a:ext cx="244338" cy="408195"/>
          </a:xfrm>
          <a:custGeom>
            <a:avLst/>
            <a:gdLst>
              <a:gd name="connsiteX0" fmla="*/ 1209368 w 2418735"/>
              <a:gd name="connsiteY0" fmla="*/ 0 h 4040788"/>
              <a:gd name="connsiteX1" fmla="*/ 2418735 w 2418735"/>
              <a:gd name="connsiteY1" fmla="*/ 3094397 h 4040788"/>
              <a:gd name="connsiteX2" fmla="*/ 1386348 w 2418735"/>
              <a:gd name="connsiteY2" fmla="*/ 2871071 h 4040788"/>
              <a:gd name="connsiteX3" fmla="*/ 1386348 w 2418735"/>
              <a:gd name="connsiteY3" fmla="*/ 4040788 h 4040788"/>
              <a:gd name="connsiteX4" fmla="*/ 1032386 w 2418735"/>
              <a:gd name="connsiteY4" fmla="*/ 4040788 h 4040788"/>
              <a:gd name="connsiteX5" fmla="*/ 1032386 w 2418735"/>
              <a:gd name="connsiteY5" fmla="*/ 2871072 h 4040788"/>
              <a:gd name="connsiteX6" fmla="*/ 0 w 2418735"/>
              <a:gd name="connsiteY6" fmla="*/ 3094397 h 404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8735" h="4040788">
                <a:moveTo>
                  <a:pt x="1209368" y="0"/>
                </a:moveTo>
                <a:lnTo>
                  <a:pt x="2418735" y="3094397"/>
                </a:lnTo>
                <a:lnTo>
                  <a:pt x="1386348" y="2871071"/>
                </a:lnTo>
                <a:lnTo>
                  <a:pt x="1386348" y="4040788"/>
                </a:lnTo>
                <a:lnTo>
                  <a:pt x="1032386" y="4040788"/>
                </a:lnTo>
                <a:lnTo>
                  <a:pt x="1032386" y="2871072"/>
                </a:lnTo>
                <a:lnTo>
                  <a:pt x="0" y="3094397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05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7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67 -2.59259E-6 L 3.75E-6 -2.59259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1.11111E-6 L -3.54167E-6 1.11111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0.09219 -0.57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4" grpId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0492" y="6158194"/>
            <a:ext cx="3860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JTBC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뉴스채널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836831"/>
            <a:ext cx="10006148" cy="50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5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" y="1951002"/>
            <a:ext cx="4533900" cy="3390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01" y="1939854"/>
            <a:ext cx="4419600" cy="3390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44" y="1890173"/>
            <a:ext cx="4411980" cy="35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0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899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7723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547" y="402580"/>
            <a:ext cx="31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67916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66408" y="836831"/>
            <a:ext cx="0" cy="55946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구름 10"/>
          <p:cNvSpPr/>
          <p:nvPr/>
        </p:nvSpPr>
        <p:spPr>
          <a:xfrm>
            <a:off x="1526707" y="2030049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/>
          <p:cNvSpPr/>
          <p:nvPr/>
        </p:nvSpPr>
        <p:spPr>
          <a:xfrm>
            <a:off x="663360" y="3284096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2529678" y="2787927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3184057" y="2509199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구름 14"/>
          <p:cNvSpPr/>
          <p:nvPr/>
        </p:nvSpPr>
        <p:spPr>
          <a:xfrm>
            <a:off x="3615412" y="321322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/>
          <p:cNvSpPr/>
          <p:nvPr/>
        </p:nvSpPr>
        <p:spPr>
          <a:xfrm>
            <a:off x="157392" y="2628984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1377738" y="2875102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9752" y="3049452"/>
            <a:ext cx="4194077" cy="3233987"/>
          </a:xfrm>
          <a:prstGeom prst="rect">
            <a:avLst/>
          </a:prstGeom>
        </p:spPr>
      </p:pic>
      <p:sp>
        <p:nvSpPr>
          <p:cNvPr id="26" name="구름 25"/>
          <p:cNvSpPr/>
          <p:nvPr/>
        </p:nvSpPr>
        <p:spPr>
          <a:xfrm>
            <a:off x="1672214" y="4277757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57741" y="5040134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2708232" y="5357388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1389217" y="4568224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1931275" y="5221631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구름 30"/>
          <p:cNvSpPr/>
          <p:nvPr/>
        </p:nvSpPr>
        <p:spPr>
          <a:xfrm>
            <a:off x="2327475" y="5372063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742542" y="5372133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70" y="3005907"/>
            <a:ext cx="3749559" cy="31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4131246" y="1634592"/>
            <a:ext cx="1371315" cy="1371315"/>
            <a:chOff x="1625145" y="3804203"/>
            <a:chExt cx="2190750" cy="2190750"/>
          </a:xfrm>
        </p:grpSpPr>
        <p:pic>
          <p:nvPicPr>
            <p:cNvPr id="35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꺾인 연결선 38"/>
          <p:cNvCxnSpPr>
            <a:stCxn id="35" idx="3"/>
            <a:endCxn id="33" idx="0"/>
          </p:cNvCxnSpPr>
          <p:nvPr/>
        </p:nvCxnSpPr>
        <p:spPr>
          <a:xfrm>
            <a:off x="5502561" y="2320250"/>
            <a:ext cx="518689" cy="68565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62" y="1713882"/>
            <a:ext cx="2440225" cy="45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914305" y="248817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15957" y="248817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14305" y="295309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304" y="3566057"/>
            <a:ext cx="2343943" cy="249194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6608" y="4403820"/>
            <a:ext cx="629329" cy="54468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3512" y="4186872"/>
            <a:ext cx="599821" cy="62890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0148" y="3945172"/>
            <a:ext cx="649614" cy="62824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925722" y="296886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14304" y="2488178"/>
            <a:ext cx="2343943" cy="356982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925722" y="2495808"/>
            <a:ext cx="2361045" cy="27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미세먼지 나쁨 위험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!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1422" y="95357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 및 확인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87193" y="953572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57102" y="956941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2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23900" y="1316800"/>
            <a:ext cx="5562600" cy="5144570"/>
            <a:chOff x="723900" y="1343554"/>
            <a:chExt cx="5562600" cy="5144570"/>
          </a:xfrm>
        </p:grpSpPr>
        <p:grpSp>
          <p:nvGrpSpPr>
            <p:cNvPr id="11" name="그룹 10"/>
            <p:cNvGrpSpPr/>
            <p:nvPr/>
          </p:nvGrpSpPr>
          <p:grpSpPr>
            <a:xfrm>
              <a:off x="723900" y="1343554"/>
              <a:ext cx="5562600" cy="5144570"/>
              <a:chOff x="723900" y="1343554"/>
              <a:chExt cx="5562600" cy="514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900" y="1343554"/>
                <a:ext cx="5562600" cy="434673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214562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실내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25573" y="3304889"/>
                <a:ext cx="1651764" cy="2006544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985292" y="4097849"/>
              <a:ext cx="853248" cy="4206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2763711" y="3567889"/>
            <a:ext cx="2351976" cy="2047875"/>
          </a:xfrm>
          <a:prstGeom prst="arc">
            <a:avLst>
              <a:gd name="adj1" fmla="val 12142494"/>
              <a:gd name="adj2" fmla="val 1998806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7091362" y="1297220"/>
            <a:ext cx="4424363" cy="5164150"/>
            <a:chOff x="7091362" y="1297220"/>
            <a:chExt cx="4424363" cy="5164150"/>
          </a:xfrm>
        </p:grpSpPr>
        <p:grpSp>
          <p:nvGrpSpPr>
            <p:cNvPr id="51" name="그룹 50"/>
            <p:cNvGrpSpPr/>
            <p:nvPr/>
          </p:nvGrpSpPr>
          <p:grpSpPr>
            <a:xfrm>
              <a:off x="7091362" y="1297220"/>
              <a:ext cx="4424363" cy="5164150"/>
              <a:chOff x="7091362" y="1323974"/>
              <a:chExt cx="4424363" cy="5164150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1362" y="1323974"/>
                <a:ext cx="4424363" cy="438589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224837" y="5564794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</a:t>
                </a:r>
                <a:r>
                  <a:rPr lang="ko-KR" altLang="en-US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실외</a:t>
                </a:r>
                <a:r>
                  <a:rPr lang="en-US" altLang="ko-KR" sz="5400" dirty="0" smtClean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5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87917" y="2029664"/>
                <a:ext cx="835773" cy="1015287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 rot="300000">
              <a:off x="9723690" y="1783080"/>
              <a:ext cx="96966" cy="713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>
              <a:off x="9912096" y="1700784"/>
              <a:ext cx="411480" cy="2103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0323576" y="140583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측정기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8" name="구름 57"/>
          <p:cNvSpPr/>
          <p:nvPr/>
        </p:nvSpPr>
        <p:spPr>
          <a:xfrm>
            <a:off x="9692793" y="1210045"/>
            <a:ext cx="192024" cy="174350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구름 58"/>
          <p:cNvSpPr/>
          <p:nvPr/>
        </p:nvSpPr>
        <p:spPr>
          <a:xfrm>
            <a:off x="8154565" y="3570849"/>
            <a:ext cx="192024" cy="174350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구름 59"/>
          <p:cNvSpPr/>
          <p:nvPr/>
        </p:nvSpPr>
        <p:spPr>
          <a:xfrm>
            <a:off x="11132912" y="1686545"/>
            <a:ext cx="192024" cy="1743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구름 60"/>
          <p:cNvSpPr/>
          <p:nvPr/>
        </p:nvSpPr>
        <p:spPr>
          <a:xfrm>
            <a:off x="7838908" y="2248017"/>
            <a:ext cx="192024" cy="1743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구름 61"/>
          <p:cNvSpPr/>
          <p:nvPr/>
        </p:nvSpPr>
        <p:spPr>
          <a:xfrm>
            <a:off x="11094172" y="2924878"/>
            <a:ext cx="192024" cy="174350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구름 62"/>
          <p:cNvSpPr/>
          <p:nvPr/>
        </p:nvSpPr>
        <p:spPr>
          <a:xfrm>
            <a:off x="7838908" y="1389274"/>
            <a:ext cx="192024" cy="174350"/>
          </a:xfrm>
          <a:prstGeom prst="clou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구름 63"/>
          <p:cNvSpPr/>
          <p:nvPr/>
        </p:nvSpPr>
        <p:spPr>
          <a:xfrm>
            <a:off x="10138622" y="2924878"/>
            <a:ext cx="192024" cy="174350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구름 64"/>
          <p:cNvSpPr/>
          <p:nvPr/>
        </p:nvSpPr>
        <p:spPr>
          <a:xfrm>
            <a:off x="9415771" y="4250553"/>
            <a:ext cx="192024" cy="174350"/>
          </a:xfrm>
          <a:prstGeom prst="clou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9242606" y="2627260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7793452">
            <a:off x="8956435" y="-43328"/>
            <a:ext cx="1228069" cy="4370748"/>
          </a:xfrm>
          <a:prstGeom prst="arc">
            <a:avLst>
              <a:gd name="adj1" fmla="val 12142494"/>
              <a:gd name="adj2" fmla="val 20468748"/>
            </a:avLst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/>
          <p:cNvSpPr/>
          <p:nvPr/>
        </p:nvSpPr>
        <p:spPr>
          <a:xfrm>
            <a:off x="3011616" y="1239076"/>
            <a:ext cx="192024" cy="1743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구름 26"/>
          <p:cNvSpPr/>
          <p:nvPr/>
        </p:nvSpPr>
        <p:spPr>
          <a:xfrm>
            <a:off x="2148269" y="2493123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구름 27"/>
          <p:cNvSpPr/>
          <p:nvPr/>
        </p:nvSpPr>
        <p:spPr>
          <a:xfrm>
            <a:off x="4153473" y="2171304"/>
            <a:ext cx="192024" cy="17435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구름 28"/>
          <p:cNvSpPr/>
          <p:nvPr/>
        </p:nvSpPr>
        <p:spPr>
          <a:xfrm>
            <a:off x="4668966" y="1718226"/>
            <a:ext cx="192024" cy="174350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구름 29"/>
          <p:cNvSpPr/>
          <p:nvPr/>
        </p:nvSpPr>
        <p:spPr>
          <a:xfrm>
            <a:off x="5444299" y="2258479"/>
            <a:ext cx="192024" cy="1743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구름 31"/>
          <p:cNvSpPr/>
          <p:nvPr/>
        </p:nvSpPr>
        <p:spPr>
          <a:xfrm>
            <a:off x="1642301" y="1838011"/>
            <a:ext cx="192024" cy="174350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2862647" y="2084129"/>
            <a:ext cx="192024" cy="1743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89014" y="1770551"/>
            <a:ext cx="2266520" cy="1303631"/>
          </a:xfrm>
          <a:prstGeom prst="roundRect">
            <a:avLst>
              <a:gd name="adj" fmla="val 534"/>
            </a:avLst>
          </a:prstGeom>
          <a:solidFill>
            <a:srgbClr val="FF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626083" y="414174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관측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7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24336 0.2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2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30403 0.340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69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7474 0.288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143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7942 0.4046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0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06888 0.25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348 0.3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53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0782 0.25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125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326 0.056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8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33333E-6 L 0.12943 -0.2729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136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81481E-6 L -0.09726 -0.012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62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7.40741E-7 L 0.14427 -0.0692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-347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-0.09258 -0.16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84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13737 0.0307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5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L -0.02903 -0.1680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840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59259E-6 L 0.03021 -0.3613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180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2903 -0.1340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13" grpId="0" animBg="1"/>
      <p:bldP spid="13" grpId="1" animBg="1"/>
      <p:bldP spid="13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4954" y="164621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5" y="1459624"/>
            <a:ext cx="10056594" cy="5004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문제점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367932" y="985772"/>
            <a:ext cx="9135945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877" y="985772"/>
            <a:ext cx="4211960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9892" y="987351"/>
            <a:ext cx="1792146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2038" y="988803"/>
            <a:ext cx="1728192" cy="5472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571837" y="2137900"/>
            <a:ext cx="4923985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481860" y="1057781"/>
          <a:ext cx="3984104" cy="144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4104">
                  <a:extLst>
                    <a:ext uri="{9D8B030D-6E8A-4147-A177-3AD203B41FA5}">
                      <a16:colId xmlns:a16="http://schemas.microsoft.com/office/drawing/2014/main" val="3568652186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 sz="2400" baseline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         시           동 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6432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1119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미세먼지 </a:t>
                      </a:r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ㅁ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이산화탄소 등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0249"/>
                  </a:ext>
                </a:extLst>
              </a:tr>
            </a:tbl>
          </a:graphicData>
        </a:graphic>
      </p:graphicFrame>
      <p:sp>
        <p:nvSpPr>
          <p:cNvPr id="28" name="갈매기형 수장 27"/>
          <p:cNvSpPr/>
          <p:nvPr/>
        </p:nvSpPr>
        <p:spPr>
          <a:xfrm>
            <a:off x="2403485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3465857" y="1129788"/>
            <a:ext cx="216024" cy="288032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461" y="2497941"/>
            <a:ext cx="2493624" cy="39591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6446" y="1292405"/>
            <a:ext cx="122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현재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861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5697" y="1292405"/>
            <a:ext cx="168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시간전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384" y="3026277"/>
            <a:ext cx="935804" cy="8413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528" y="4071054"/>
            <a:ext cx="715516" cy="73936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00" y="3026277"/>
            <a:ext cx="935804" cy="84136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044" y="4071054"/>
            <a:ext cx="715516" cy="7393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124" y="3021504"/>
            <a:ext cx="935804" cy="841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clrChange>
              <a:clrFrom>
                <a:srgbClr val="DDF1F1"/>
              </a:clrFrom>
              <a:clrTo>
                <a:srgbClr val="DD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268" y="4066281"/>
            <a:ext cx="715516" cy="73936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097315" y="2503748"/>
            <a:ext cx="1532212" cy="1392367"/>
            <a:chOff x="3097315" y="2503748"/>
            <a:chExt cx="1532212" cy="139236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97315" y="2503748"/>
              <a:ext cx="1532212" cy="139236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51724" y1="47368" x2="40230" y2="276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242" y="2987673"/>
              <a:ext cx="518358" cy="452818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710" y="998482"/>
            <a:ext cx="4893112" cy="37456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72" y="4570480"/>
            <a:ext cx="2321637" cy="187612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9186" y="4592147"/>
            <a:ext cx="2307187" cy="18544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626083" y="414174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확인가능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2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93124" y="587975"/>
            <a:ext cx="520860" cy="4977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8463" y="2195760"/>
            <a:ext cx="273935" cy="2680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≡</a:t>
            </a:r>
            <a:endParaRPr lang="ko-KR" altLang="en-US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9759" y="1995705"/>
            <a:ext cx="377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</a:t>
            </a:r>
            <a:r>
              <a:rPr lang="en-US" altLang="ko-KR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습도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/>
              <a:t>CO</a:t>
            </a:r>
            <a:r>
              <a:rPr lang="en-US" altLang="ko-KR" sz="2000" baseline="-25000" dirty="0"/>
              <a:t>2</a:t>
            </a:r>
            <a:r>
              <a:rPr lang="ko-KR" altLang="en-US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미세먼지 </a:t>
            </a: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VOCs</a:t>
            </a:r>
            <a:endParaRPr lang="ko-KR" altLang="en-US" sz="20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6225" y="2692145"/>
            <a:ext cx="235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습도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미세먼지 </a:t>
            </a:r>
            <a:r>
              <a: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VOCs</a:t>
            </a:r>
            <a:endParaRPr lang="ko-KR" altLang="en-US" sz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88" y="962332"/>
            <a:ext cx="5519073" cy="6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93" y="5088791"/>
            <a:ext cx="1492759" cy="1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50347" y="5542782"/>
            <a:ext cx="110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˚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86669" y="5361297"/>
            <a:ext cx="1032885" cy="9477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ì§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D690"/>
              </a:clrFrom>
              <a:clrTo>
                <a:srgbClr val="FFD6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2" b="89854" l="0" r="89979">
                        <a14:foregroundMark x1="22495" y1="37751" x2="24414" y2="39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12" y="2163087"/>
            <a:ext cx="3431068" cy="40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ì¨ë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9" b="90000" l="10000" r="100000">
                        <a14:foregroundMark x1="51778" y1="17556" x2="48000" y2="75333"/>
                        <a14:foregroundMark x1="62222" y1="25111" x2="60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82" y="4686780"/>
            <a:ext cx="1174336" cy="11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073839" y="5033391"/>
            <a:ext cx="86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˚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43936" y="4845268"/>
            <a:ext cx="812558" cy="74557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118" y="5994953"/>
            <a:ext cx="2294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시리얼 넘버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콤퓨타세탁 R" panose="02020603020101020101" pitchFamily="18" charset="-127"/>
              <a:ea typeface="210 콤퓨타세탁 R" panose="02020603020101020101" pitchFamily="18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102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94" y="1994806"/>
            <a:ext cx="5114108" cy="42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굽은 화살표 13"/>
          <p:cNvSpPr/>
          <p:nvPr/>
        </p:nvSpPr>
        <p:spPr>
          <a:xfrm>
            <a:off x="2720520" y="2368473"/>
            <a:ext cx="3231540" cy="1347742"/>
          </a:xfrm>
          <a:prstGeom prst="bentArrow">
            <a:avLst>
              <a:gd name="adj1" fmla="val 15476"/>
              <a:gd name="adj2" fmla="val 21258"/>
              <a:gd name="adj3" fmla="val 25000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25145" y="3804203"/>
            <a:ext cx="2190750" cy="2190750"/>
            <a:chOff x="1625145" y="3804203"/>
            <a:chExt cx="2190750" cy="2190750"/>
          </a:xfrm>
        </p:grpSpPr>
        <p:pic>
          <p:nvPicPr>
            <p:cNvPr id="22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755615" y="4220788"/>
            <a:ext cx="1906364" cy="1372814"/>
          </a:xfrm>
          <a:prstGeom prst="roundRect">
            <a:avLst>
              <a:gd name="adj" fmla="val 8602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 rot="931455">
            <a:off x="3125412" y="3727726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고장발생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ê´ì 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43" y="3210758"/>
            <a:ext cx="4205364" cy="35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2565" y="2595261"/>
            <a:ext cx="2190750" cy="2190750"/>
            <a:chOff x="1625145" y="3804203"/>
            <a:chExt cx="2190750" cy="2190750"/>
          </a:xfrm>
        </p:grpSpPr>
        <p:pic>
          <p:nvPicPr>
            <p:cNvPr id="6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48284" y="404511"/>
            <a:ext cx="2190750" cy="2190750"/>
            <a:chOff x="1625145" y="3804203"/>
            <a:chExt cx="2190750" cy="2190750"/>
          </a:xfrm>
        </p:grpSpPr>
        <p:pic>
          <p:nvPicPr>
            <p:cNvPr id="10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484003" y="2595261"/>
            <a:ext cx="2190750" cy="2190750"/>
            <a:chOff x="1625145" y="3804203"/>
            <a:chExt cx="2190750" cy="2190750"/>
          </a:xfrm>
        </p:grpSpPr>
        <p:pic>
          <p:nvPicPr>
            <p:cNvPr id="14" name="Picture 2" descr="ë¯¸ì¸ë¨¼ì§ ì¸¡ì ê¸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145" y="3804203"/>
              <a:ext cx="219075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133598" y="4419700"/>
              <a:ext cx="315687" cy="97972"/>
            </a:xfrm>
            <a:prstGeom prst="rect">
              <a:avLst/>
            </a:prstGeom>
            <a:solidFill>
              <a:srgbClr val="28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85257" y="4419700"/>
              <a:ext cx="283029" cy="206829"/>
            </a:xfrm>
            <a:prstGeom prst="rect">
              <a:avLst/>
            </a:prstGeom>
            <a:solidFill>
              <a:srgbClr val="040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2369" y="2731477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4918597" y="537768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DCCDD7-35EC-4A12-876D-752CC1BD214E}"/>
              </a:ext>
            </a:extLst>
          </p:cNvPr>
          <p:cNvSpPr/>
          <p:nvPr/>
        </p:nvSpPr>
        <p:spPr>
          <a:xfrm>
            <a:off x="9354316" y="2728518"/>
            <a:ext cx="2450123" cy="1924236"/>
          </a:xfrm>
          <a:prstGeom prst="rect">
            <a:avLst/>
          </a:prstGeom>
          <a:noFill/>
          <a:ln w="38100">
            <a:solidFill>
              <a:schemeClr val="bg1">
                <a:lumMod val="6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/>
          <p:cNvCxnSpPr>
            <a:stCxn id="17" idx="3"/>
          </p:cNvCxnSpPr>
          <p:nvPr/>
        </p:nvCxnSpPr>
        <p:spPr>
          <a:xfrm flipV="1">
            <a:off x="2942492" y="3690636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8457866" y="3687677"/>
            <a:ext cx="961293" cy="2959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8" idx="2"/>
          </p:cNvCxnSpPr>
          <p:nvPr/>
        </p:nvCxnSpPr>
        <p:spPr>
          <a:xfrm flipH="1">
            <a:off x="6143658" y="2462004"/>
            <a:ext cx="1" cy="748754"/>
          </a:xfrm>
          <a:prstGeom prst="line">
            <a:avLst/>
          </a:prstGeom>
          <a:ln w="38100">
            <a:solidFill>
              <a:srgbClr val="B8B8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2565" y="23211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28226" y="248529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668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64256" y="237978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081486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44899" y="24032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85520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51824" y="232117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335848" y="22977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76688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54497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523417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726252" y="22508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673070" y="229655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9440057" y="24735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1655718" y="2637692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60418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791748" y="253218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9908978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0272391" y="25556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068270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979316" y="247357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1163340" y="24501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9604180" y="262596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881989" y="26025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1350909" y="260252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553744" y="2403231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1500562" y="2448950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948067" y="2348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63728" y="398996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1219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99758" y="293489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16988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80401" y="31693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19071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87326" y="23487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71350" y="2114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12190" y="387273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89999" y="3638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858919" y="363827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061754" y="164535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008572" y="210254"/>
            <a:ext cx="45719" cy="457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3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473440" y="911662"/>
          <a:ext cx="9135945" cy="57606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633">
                  <a:extLst>
                    <a:ext uri="{9D8B030D-6E8A-4147-A177-3AD203B41FA5}">
                      <a16:colId xmlns:a16="http://schemas.microsoft.com/office/drawing/2014/main" val="402852357"/>
                    </a:ext>
                  </a:extLst>
                </a:gridCol>
                <a:gridCol w="915577">
                  <a:extLst>
                    <a:ext uri="{9D8B030D-6E8A-4147-A177-3AD203B41FA5}">
                      <a16:colId xmlns:a16="http://schemas.microsoft.com/office/drawing/2014/main" val="159336255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898027510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78953064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699252063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609224346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292290519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3739331657"/>
                    </a:ext>
                  </a:extLst>
                </a:gridCol>
                <a:gridCol w="1015105">
                  <a:extLst>
                    <a:ext uri="{9D8B030D-6E8A-4147-A177-3AD203B41FA5}">
                      <a16:colId xmlns:a16="http://schemas.microsoft.com/office/drawing/2014/main" val="4081765987"/>
                    </a:ext>
                  </a:extLst>
                </a:gridCol>
              </a:tblGrid>
              <a:tr h="504056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금요일 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0℃</a:t>
                      </a:r>
                      <a:r>
                        <a:rPr lang="ko-KR" altLang="en-US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 7℃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21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69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51564"/>
                  </a:ext>
                </a:extLst>
              </a:tr>
              <a:tr h="1224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93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3623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925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미세먼지</a:t>
                      </a:r>
                      <a:endParaRPr lang="en-US" altLang="ko-KR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PM</a:t>
                      </a:r>
                      <a:r>
                        <a:rPr lang="en-US" altLang="ko-KR" sz="1800" kern="1200" baseline="-250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</a:t>
                      </a:r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9751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강수확률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2%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532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72" y="1415719"/>
            <a:ext cx="573953" cy="5160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2" y="1407184"/>
            <a:ext cx="504056" cy="53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31" y="1434597"/>
            <a:ext cx="515638" cy="4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684" y="1407184"/>
            <a:ext cx="544589" cy="537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88" y="1434598"/>
            <a:ext cx="471375" cy="488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94" y="1406776"/>
            <a:ext cx="573953" cy="5160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815" y="1429628"/>
            <a:ext cx="471375" cy="4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519" y="1420686"/>
            <a:ext cx="471375" cy="488210"/>
          </a:xfrm>
          <a:prstGeom prst="rect">
            <a:avLst/>
          </a:prstGeom>
        </p:spPr>
      </p:pic>
      <p:graphicFrame>
        <p:nvGraphicFramePr>
          <p:cNvPr id="13" name="차트 12"/>
          <p:cNvGraphicFramePr/>
          <p:nvPr>
            <p:extLst/>
          </p:nvPr>
        </p:nvGraphicFramePr>
        <p:xfrm>
          <a:off x="2385179" y="2135799"/>
          <a:ext cx="8239810" cy="133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080" y="3705489"/>
            <a:ext cx="7812360" cy="590550"/>
          </a:xfrm>
          <a:prstGeom prst="rect">
            <a:avLst/>
          </a:prstGeom>
        </p:spPr>
      </p:pic>
      <p:graphicFrame>
        <p:nvGraphicFramePr>
          <p:cNvPr id="15" name="차트 14"/>
          <p:cNvGraphicFramePr/>
          <p:nvPr>
            <p:extLst/>
          </p:nvPr>
        </p:nvGraphicFramePr>
        <p:xfrm>
          <a:off x="2385179" y="4296039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차트 15"/>
          <p:cNvGraphicFramePr/>
          <p:nvPr>
            <p:extLst/>
          </p:nvPr>
        </p:nvGraphicFramePr>
        <p:xfrm>
          <a:off x="2369573" y="5238637"/>
          <a:ext cx="8239810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관제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772915" y="2072180"/>
            <a:ext cx="333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748" y="1803379"/>
            <a:ext cx="333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서비스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108815" y="1655845"/>
            <a:ext cx="11614" cy="325017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3817" y="563845"/>
            <a:ext cx="284504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3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05 -0.00625 L 0.21276 -0.00764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§ë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451" l="0" r="100000">
                        <a14:foregroundMark x1="32857" y1="18022" x2="43571" y2="42418"/>
                        <a14:foregroundMark x1="46857" y1="18022" x2="65286" y2="42637"/>
                        <a14:foregroundMark x1="83571" y1="41099" x2="84429" y2="61758"/>
                        <a14:foregroundMark x1="60714" y1="52308" x2="52429" y2="80000"/>
                        <a14:foregroundMark x1="34714" y1="76044" x2="66857" y2="61978"/>
                        <a14:foregroundMark x1="45429" y1="66593" x2="47143" y2="41758"/>
                        <a14:foregroundMark x1="25429" y1="46813" x2="35857" y2="74505"/>
                        <a14:foregroundMark x1="23000" y1="21319" x2="27286" y2="46813"/>
                        <a14:foregroundMark x1="30857" y1="3516" x2="32714" y2="13846"/>
                        <a14:foregroundMark x1="39857" y1="6813" x2="24429" y2="7912"/>
                        <a14:foregroundMark x1="86286" y1="21758" x2="95143" y2="31648"/>
                        <a14:foregroundMark x1="98000" y1="24176" x2="88857" y2="32747"/>
                        <a14:foregroundMark x1="98000" y1="31429" x2="75857" y2="29451"/>
                        <a14:foregroundMark x1="98429" y1="26154" x2="99143" y2="31429"/>
                        <a14:foregroundMark x1="6429" y1="48352" x2="10000" y2="61099"/>
                        <a14:foregroundMark x1="11571" y1="45934" x2="0" y2="55165"/>
                        <a14:foregroundMark x1="8857" y1="52308" x2="5857" y2="58462"/>
                        <a14:foregroundMark x1="8429" y1="46374" x2="4000" y2="53846"/>
                        <a14:foregroundMark x1="5429" y1="49451" x2="571" y2="55385"/>
                        <a14:foregroundMark x1="4857" y1="50549" x2="857" y2="54286"/>
                        <a14:foregroundMark x1="47857" y1="36484" x2="56000" y2="49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15" y="1605407"/>
            <a:ext cx="7103270" cy="48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4654" y1="34278" x2="42138" y2="41643"/>
                        <a14:foregroundMark x1="60377" y1="36544" x2="30818" y2="36261"/>
                        <a14:foregroundMark x1="33333" y1="33428" x2="64780" y2="39660"/>
                        <a14:foregroundMark x1="55346" y1="33711" x2="45283" y2="68555"/>
                        <a14:foregroundMark x1="38365" y1="90652" x2="34591" y2="95467"/>
                        <a14:foregroundMark x1="67925" y1="89802" x2="66667" y2="95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8003" y="2221992"/>
            <a:ext cx="1267954" cy="281501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0300" y="841249"/>
            <a:ext cx="3434891" cy="5788152"/>
            <a:chOff x="972517" y="173737"/>
            <a:chExt cx="3476738" cy="6510528"/>
          </a:xfrm>
        </p:grpSpPr>
        <p:pic>
          <p:nvPicPr>
            <p:cNvPr id="4" name="Picture 2" descr="ìì´í° ëìì¸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17" y="173737"/>
              <a:ext cx="3476738" cy="651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36" y="1304925"/>
              <a:ext cx="2968304" cy="447408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1830404" y="2266610"/>
              <a:ext cx="1379140" cy="174954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76565" y="1504823"/>
              <a:ext cx="652813" cy="879983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V="1">
              <a:off x="3182112" y="3346704"/>
              <a:ext cx="484632" cy="6877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664208" y="2523744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599594" y="261479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85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01259" y="362950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77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95925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</a:t>
              </a:r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0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671418" y="3225661"/>
              <a:ext cx="465170" cy="4754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99</a:t>
              </a:r>
              <a:endParaRPr lang="ko-KR" altLang="en-US" sz="11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2004" y="1623113"/>
              <a:ext cx="596799" cy="50692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6083" y="414174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내가족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모니터링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3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51948"/>
            <a:ext cx="3877518" cy="465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정보 입력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출근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통근시간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사용자의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 입력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출근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통근시간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3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3674" y="2178388"/>
            <a:ext cx="2343943" cy="356982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66228" y="2146763"/>
            <a:ext cx="2361389" cy="27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미세먼지 나쁨 위험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!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3913" y="568001"/>
            <a:ext cx="3877518" cy="5936322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736466" y="562652"/>
            <a:ext cx="3877518" cy="4597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미세먼지 </a:t>
            </a:r>
            <a:endParaRPr kumimoji="0" lang="en-US" altLang="ko-KR" sz="6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나쁨 위험</a:t>
            </a:r>
            <a:r>
              <a:rPr kumimoji="0" lang="en-US" altLang="ko-KR" sz="6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3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ìì´í° ëìì¸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17" y="1276402"/>
            <a:ext cx="2794660" cy="52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736466" y="568001"/>
            <a:ext cx="3877518" cy="5941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6466" y="568001"/>
            <a:ext cx="3877518" cy="1283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6466" y="1873220"/>
            <a:ext cx="3877518" cy="4636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83675" y="2178388"/>
            <a:ext cx="2343943" cy="357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85327" y="2178388"/>
            <a:ext cx="2342291" cy="464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로고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83675" y="2643304"/>
            <a:ext cx="2343943" cy="3109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4540552" y="1813280"/>
            <a:ext cx="2058130" cy="204108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74" y="3256267"/>
            <a:ext cx="2343943" cy="2491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60" y="2782287"/>
            <a:ext cx="3842624" cy="3722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978" y="4094030"/>
            <a:ext cx="629329" cy="5446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6466" y="3635382"/>
            <a:ext cx="1470885" cy="1273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882" y="3877082"/>
            <a:ext cx="599821" cy="6289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7913" y="3143915"/>
            <a:ext cx="1275307" cy="13371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518" y="3635382"/>
            <a:ext cx="649614" cy="6282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3219" y="2980271"/>
            <a:ext cx="1106571" cy="107017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895092" y="2659077"/>
            <a:ext cx="2342291" cy="592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경로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53913" y="1867871"/>
            <a:ext cx="3877518" cy="909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26083" y="41417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4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 서비스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0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>
            <a:extLst>
              <a:ext uri="{FF2B5EF4-FFF2-40B4-BE49-F238E27FC236}">
                <a16:creationId xmlns:a16="http://schemas.microsoft.com/office/drawing/2014/main" id="{DB9C1109-48AA-4F70-AF58-B2C3F0147DE6}"/>
              </a:ext>
            </a:extLst>
          </p:cNvPr>
          <p:cNvSpPr txBox="1"/>
          <p:nvPr/>
        </p:nvSpPr>
        <p:spPr>
          <a:xfrm>
            <a:off x="9320590" y="5945101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모니터링</a:t>
            </a: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84630256-C8BA-448D-82D5-B0DAD7965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3" y="2548653"/>
            <a:ext cx="733279" cy="733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645B7-2C15-4132-A1C3-D7881B4F411E}"/>
              </a:ext>
            </a:extLst>
          </p:cNvPr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흐름도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B8FB9-FC06-4D2F-88FE-52955ACD8E43}"/>
              </a:ext>
            </a:extLst>
          </p:cNvPr>
          <p:cNvSpPr txBox="1"/>
          <p:nvPr/>
        </p:nvSpPr>
        <p:spPr>
          <a:xfrm>
            <a:off x="1093258" y="1725242"/>
            <a:ext cx="8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소비자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71F1C3-A0BF-489B-9CB7-C09180140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2" b="97461" l="9961" r="89844">
                        <a14:foregroundMark x1="37500" y1="8398" x2="37500" y2="8398"/>
                        <a14:foregroundMark x1="40430" y1="5664" x2="40430" y2="5664"/>
                        <a14:foregroundMark x1="20508" y1="90625" x2="20508" y2="90625"/>
                        <a14:foregroundMark x1="20313" y1="91016" x2="20313" y2="92578"/>
                        <a14:foregroundMark x1="20313" y1="94336" x2="20313" y2="94336"/>
                        <a14:foregroundMark x1="20313" y1="97070" x2="20313" y2="97070"/>
                        <a14:foregroundMark x1="52930" y1="97656" x2="52930" y2="97656"/>
                        <a14:foregroundMark x1="49219" y1="94141" x2="47656" y2="94141"/>
                        <a14:foregroundMark x1="46875" y1="89844" x2="46875" y2="89844"/>
                        <a14:foregroundMark x1="46875" y1="89844" x2="46875" y2="91016"/>
                        <a14:foregroundMark x1="48242" y1="91016" x2="48242" y2="91016"/>
                        <a14:foregroundMark x1="48438" y1="89844" x2="47852" y2="91992"/>
                        <a14:foregroundMark x1="49219" y1="91211" x2="54297" y2="91211"/>
                        <a14:foregroundMark x1="49609" y1="1172" x2="49609" y2="1172"/>
                        <a14:foregroundMark x1="49609" y1="1172" x2="49609" y2="1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934" y="814706"/>
            <a:ext cx="986012" cy="98601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A49468-4912-45E0-8A98-8D6B3DC72597}"/>
              </a:ext>
            </a:extLst>
          </p:cNvPr>
          <p:cNvCxnSpPr>
            <a:cxnSpLocks/>
          </p:cNvCxnSpPr>
          <p:nvPr/>
        </p:nvCxnSpPr>
        <p:spPr>
          <a:xfrm flipH="1">
            <a:off x="1480783" y="2094574"/>
            <a:ext cx="12433" cy="61396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51E6223-C240-4323-9635-0A1DC33073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04" y="2707962"/>
            <a:ext cx="595669" cy="5956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07196D2-D0A8-40E5-B5CA-65306C645C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67" y="2570123"/>
            <a:ext cx="658106" cy="658106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6CA0113-45EF-488E-9A95-77C6C5C59AEB}"/>
              </a:ext>
            </a:extLst>
          </p:cNvPr>
          <p:cNvCxnSpPr>
            <a:cxnSpLocks/>
          </p:cNvCxnSpPr>
          <p:nvPr/>
        </p:nvCxnSpPr>
        <p:spPr>
          <a:xfrm>
            <a:off x="4430791" y="1492468"/>
            <a:ext cx="711475" cy="7737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4450E5C-D866-456A-BD99-FAEBBD40D6A2}"/>
              </a:ext>
            </a:extLst>
          </p:cNvPr>
          <p:cNvCxnSpPr>
            <a:cxnSpLocks/>
          </p:cNvCxnSpPr>
          <p:nvPr/>
        </p:nvCxnSpPr>
        <p:spPr>
          <a:xfrm>
            <a:off x="2920912" y="3389680"/>
            <a:ext cx="1551559" cy="1"/>
          </a:xfrm>
          <a:prstGeom prst="line">
            <a:avLst/>
          </a:prstGeom>
          <a:ln w="762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FCED27-4152-4269-AE3D-DCDFDA2634F7}"/>
              </a:ext>
            </a:extLst>
          </p:cNvPr>
          <p:cNvCxnSpPr>
            <a:cxnSpLocks/>
          </p:cNvCxnSpPr>
          <p:nvPr/>
        </p:nvCxnSpPr>
        <p:spPr>
          <a:xfrm>
            <a:off x="4455226" y="1458166"/>
            <a:ext cx="0" cy="3814860"/>
          </a:xfrm>
          <a:prstGeom prst="line">
            <a:avLst/>
          </a:prstGeom>
          <a:ln w="762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2C6B12-2A0B-4D7C-BB9A-086B00FFD0C4}"/>
              </a:ext>
            </a:extLst>
          </p:cNvPr>
          <p:cNvCxnSpPr>
            <a:cxnSpLocks/>
          </p:cNvCxnSpPr>
          <p:nvPr/>
        </p:nvCxnSpPr>
        <p:spPr>
          <a:xfrm>
            <a:off x="4421363" y="5272584"/>
            <a:ext cx="711476" cy="0"/>
          </a:xfrm>
          <a:prstGeom prst="straightConnector1">
            <a:avLst/>
          </a:prstGeom>
          <a:ln w="762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9CE0B1F-A5BB-4D15-BEA7-5039B9784363}"/>
              </a:ext>
            </a:extLst>
          </p:cNvPr>
          <p:cNvCxnSpPr>
            <a:cxnSpLocks/>
          </p:cNvCxnSpPr>
          <p:nvPr/>
        </p:nvCxnSpPr>
        <p:spPr>
          <a:xfrm flipH="1">
            <a:off x="5911665" y="1477828"/>
            <a:ext cx="1783196" cy="0"/>
          </a:xfrm>
          <a:prstGeom prst="line">
            <a:avLst/>
          </a:prstGeom>
          <a:ln w="1143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E93C01A0-D05D-4619-AB72-959AD2E1D7F1}"/>
              </a:ext>
            </a:extLst>
          </p:cNvPr>
          <p:cNvSpPr/>
          <p:nvPr/>
        </p:nvSpPr>
        <p:spPr>
          <a:xfrm>
            <a:off x="5779904" y="1420929"/>
            <a:ext cx="244644" cy="352706"/>
          </a:xfrm>
          <a:custGeom>
            <a:avLst/>
            <a:gdLst>
              <a:gd name="connsiteX0" fmla="*/ 57912 w 231648"/>
              <a:gd name="connsiteY0" fmla="*/ 0 h 446451"/>
              <a:gd name="connsiteX1" fmla="*/ 173736 w 231648"/>
              <a:gd name="connsiteY1" fmla="*/ 0 h 446451"/>
              <a:gd name="connsiteX2" fmla="*/ 173736 w 231648"/>
              <a:gd name="connsiteY2" fmla="*/ 330627 h 446451"/>
              <a:gd name="connsiteX3" fmla="*/ 231648 w 231648"/>
              <a:gd name="connsiteY3" fmla="*/ 330627 h 446451"/>
              <a:gd name="connsiteX4" fmla="*/ 115824 w 231648"/>
              <a:gd name="connsiteY4" fmla="*/ 446451 h 446451"/>
              <a:gd name="connsiteX5" fmla="*/ 0 w 231648"/>
              <a:gd name="connsiteY5" fmla="*/ 330627 h 446451"/>
              <a:gd name="connsiteX6" fmla="*/ 57912 w 231648"/>
              <a:gd name="connsiteY6" fmla="*/ 330627 h 4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8" h="446451">
                <a:moveTo>
                  <a:pt x="57912" y="0"/>
                </a:moveTo>
                <a:lnTo>
                  <a:pt x="173736" y="0"/>
                </a:lnTo>
                <a:lnTo>
                  <a:pt x="173736" y="330627"/>
                </a:lnTo>
                <a:lnTo>
                  <a:pt x="231648" y="330627"/>
                </a:lnTo>
                <a:lnTo>
                  <a:pt x="115824" y="446451"/>
                </a:lnTo>
                <a:lnTo>
                  <a:pt x="0" y="330627"/>
                </a:lnTo>
                <a:lnTo>
                  <a:pt x="57912" y="33062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C4F4C1C8-1249-416E-A762-F9E787DE065C}"/>
              </a:ext>
            </a:extLst>
          </p:cNvPr>
          <p:cNvSpPr/>
          <p:nvPr/>
        </p:nvSpPr>
        <p:spPr>
          <a:xfrm>
            <a:off x="7606403" y="1424914"/>
            <a:ext cx="254885" cy="3487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Measuring instrument iconì ëí ì´ë¯¸ì§ ê²ìê²°ê³¼">
            <a:extLst>
              <a:ext uri="{FF2B5EF4-FFF2-40B4-BE49-F238E27FC236}">
                <a16:creationId xmlns:a16="http://schemas.microsoft.com/office/drawing/2014/main" id="{DB66DA02-B17C-48FD-A136-809B25E4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32" y="3216271"/>
            <a:ext cx="846978" cy="8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3D5C3B-323A-439C-9ACC-7CD16D0A66B7}"/>
              </a:ext>
            </a:extLst>
          </p:cNvPr>
          <p:cNvSpPr/>
          <p:nvPr/>
        </p:nvSpPr>
        <p:spPr>
          <a:xfrm>
            <a:off x="150924" y="2957809"/>
            <a:ext cx="2746800" cy="3160186"/>
          </a:xfrm>
          <a:prstGeom prst="rect">
            <a:avLst/>
          </a:prstGeom>
          <a:noFill/>
          <a:ln w="381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BD980D-9A8C-4F11-AA77-4C8709C2262D}"/>
              </a:ext>
            </a:extLst>
          </p:cNvPr>
          <p:cNvSpPr/>
          <p:nvPr/>
        </p:nvSpPr>
        <p:spPr>
          <a:xfrm>
            <a:off x="674567" y="2720065"/>
            <a:ext cx="1634706" cy="47548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C257D8-33DC-4142-9D64-42F8E20DD4AF}"/>
              </a:ext>
            </a:extLst>
          </p:cNvPr>
          <p:cNvSpPr txBox="1"/>
          <p:nvPr/>
        </p:nvSpPr>
        <p:spPr>
          <a:xfrm>
            <a:off x="249811" y="4063249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관측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743CBF7-F44B-47DC-8569-882EC00C33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8" y="481201"/>
            <a:ext cx="933397" cy="933397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DDB207F9-D4EC-478E-97C3-462C0B4AB316}"/>
              </a:ext>
            </a:extLst>
          </p:cNvPr>
          <p:cNvSpPr/>
          <p:nvPr/>
        </p:nvSpPr>
        <p:spPr>
          <a:xfrm>
            <a:off x="5181251" y="367798"/>
            <a:ext cx="3275763" cy="2526197"/>
          </a:xfrm>
          <a:prstGeom prst="rect">
            <a:avLst/>
          </a:prstGeom>
          <a:noFill/>
          <a:ln w="38100">
            <a:solidFill>
              <a:srgbClr val="FFC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903182F-A96F-48D3-A873-6076D726EB6F}"/>
              </a:ext>
            </a:extLst>
          </p:cNvPr>
          <p:cNvSpPr/>
          <p:nvPr/>
        </p:nvSpPr>
        <p:spPr>
          <a:xfrm>
            <a:off x="5974641" y="68539"/>
            <a:ext cx="1634706" cy="475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C4916B-473D-4D5A-B824-5333FE3267D2}"/>
              </a:ext>
            </a:extLst>
          </p:cNvPr>
          <p:cNvSpPr txBox="1"/>
          <p:nvPr/>
        </p:nvSpPr>
        <p:spPr>
          <a:xfrm>
            <a:off x="5654475" y="526812"/>
            <a:ext cx="97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B2B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49" name="그림 1048">
            <a:extLst>
              <a:ext uri="{FF2B5EF4-FFF2-40B4-BE49-F238E27FC236}">
                <a16:creationId xmlns:a16="http://schemas.microsoft.com/office/drawing/2014/main" id="{573D0DB1-63DE-40A0-B457-F274423EC1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72" y="1817507"/>
            <a:ext cx="615986" cy="61598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319DDFA-7559-49D0-8B7D-EB757528D17C}"/>
              </a:ext>
            </a:extLst>
          </p:cNvPr>
          <p:cNvSpPr txBox="1"/>
          <p:nvPr/>
        </p:nvSpPr>
        <p:spPr>
          <a:xfrm>
            <a:off x="4678398" y="2509855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제품관리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FBDCBC9-2AC2-41EF-AC29-4B8EC1F0CB8F}"/>
              </a:ext>
            </a:extLst>
          </p:cNvPr>
          <p:cNvSpPr/>
          <p:nvPr/>
        </p:nvSpPr>
        <p:spPr>
          <a:xfrm>
            <a:off x="5204272" y="3879654"/>
            <a:ext cx="6737019" cy="270904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8D0EADE-BCE1-47CB-B138-6DF6780215F7}"/>
              </a:ext>
            </a:extLst>
          </p:cNvPr>
          <p:cNvSpPr/>
          <p:nvPr/>
        </p:nvSpPr>
        <p:spPr>
          <a:xfrm>
            <a:off x="7873832" y="3579792"/>
            <a:ext cx="1634706" cy="47548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주요서비스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E9044-019B-4878-B708-5EAAE680B4F6}"/>
              </a:ext>
            </a:extLst>
          </p:cNvPr>
          <p:cNvSpPr txBox="1"/>
          <p:nvPr/>
        </p:nvSpPr>
        <p:spPr>
          <a:xfrm>
            <a:off x="7439897" y="4096728"/>
            <a:ext cx="97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B2C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54" name="그림 1053">
            <a:extLst>
              <a:ext uri="{FF2B5EF4-FFF2-40B4-BE49-F238E27FC236}">
                <a16:creationId xmlns:a16="http://schemas.microsoft.com/office/drawing/2014/main" id="{84709203-72F5-4DCD-9975-7BB7271649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89" y="1795643"/>
            <a:ext cx="705343" cy="705343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8C0C627-8FF2-4890-BA14-55E3BFC790FA}"/>
              </a:ext>
            </a:extLst>
          </p:cNvPr>
          <p:cNvSpPr txBox="1"/>
          <p:nvPr/>
        </p:nvSpPr>
        <p:spPr>
          <a:xfrm>
            <a:off x="6506049" y="2477399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데이터관리</a:t>
            </a:r>
          </a:p>
        </p:txBody>
      </p:sp>
      <p:sp>
        <p:nvSpPr>
          <p:cNvPr id="128" name="화살표: 아래쪽 127">
            <a:extLst>
              <a:ext uri="{FF2B5EF4-FFF2-40B4-BE49-F238E27FC236}">
                <a16:creationId xmlns:a16="http://schemas.microsoft.com/office/drawing/2014/main" id="{B17B3D1D-F0FB-4471-ACF3-5D4E1F8901DF}"/>
              </a:ext>
            </a:extLst>
          </p:cNvPr>
          <p:cNvSpPr/>
          <p:nvPr/>
        </p:nvSpPr>
        <p:spPr>
          <a:xfrm>
            <a:off x="6726695" y="1319156"/>
            <a:ext cx="244644" cy="51082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8448D336-ED58-4599-B32F-025D1E9D2CEE}"/>
              </a:ext>
            </a:extLst>
          </p:cNvPr>
          <p:cNvSpPr/>
          <p:nvPr/>
        </p:nvSpPr>
        <p:spPr>
          <a:xfrm>
            <a:off x="6726529" y="1537428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2C75BD7B-AF6C-4D01-9B6F-8076F9F640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34" y="5216684"/>
            <a:ext cx="743841" cy="74384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808D70E-ED14-44BB-BA0F-D3E2F9EF29A3}"/>
              </a:ext>
            </a:extLst>
          </p:cNvPr>
          <p:cNvSpPr txBox="1"/>
          <p:nvPr/>
        </p:nvSpPr>
        <p:spPr>
          <a:xfrm>
            <a:off x="6723570" y="5851429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대기정보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확인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AF3191-AB85-4AD0-AB10-5B3A9C20102A}"/>
              </a:ext>
            </a:extLst>
          </p:cNvPr>
          <p:cNvSpPr txBox="1"/>
          <p:nvPr/>
        </p:nvSpPr>
        <p:spPr>
          <a:xfrm>
            <a:off x="8054137" y="5848994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 조회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D39F164-85E4-4024-B207-134AF31C65F7}"/>
              </a:ext>
            </a:extLst>
          </p:cNvPr>
          <p:cNvSpPr/>
          <p:nvPr/>
        </p:nvSpPr>
        <p:spPr>
          <a:xfrm>
            <a:off x="10026049" y="1179507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3EAF9A1F-34C0-47A5-B613-223358EC12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59" y="5237466"/>
            <a:ext cx="705473" cy="70547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1ACEEDCB-874A-407C-892C-C960C7B1A7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72" y="1969907"/>
            <a:ext cx="615986" cy="615986"/>
          </a:xfrm>
          <a:prstGeom prst="rect">
            <a:avLst/>
          </a:prstGeom>
        </p:spPr>
      </p:pic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536FC831-66AC-4F4B-8887-634E760FB9F7}"/>
              </a:ext>
            </a:extLst>
          </p:cNvPr>
          <p:cNvCxnSpPr>
            <a:cxnSpLocks/>
          </p:cNvCxnSpPr>
          <p:nvPr/>
        </p:nvCxnSpPr>
        <p:spPr>
          <a:xfrm>
            <a:off x="10489222" y="3005797"/>
            <a:ext cx="0" cy="811739"/>
          </a:xfrm>
          <a:prstGeom prst="line">
            <a:avLst/>
          </a:prstGeom>
          <a:ln w="76200">
            <a:solidFill>
              <a:srgbClr val="A5A5A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118BF0-D8B7-4A8E-BE08-E29BEC07F5E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40" y="5324411"/>
            <a:ext cx="525709" cy="5257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9EE17D-6821-4DD7-9BC2-825F99E9E529}"/>
              </a:ext>
            </a:extLst>
          </p:cNvPr>
          <p:cNvGrpSpPr/>
          <p:nvPr/>
        </p:nvGrpSpPr>
        <p:grpSpPr>
          <a:xfrm>
            <a:off x="8272371" y="58072"/>
            <a:ext cx="4373972" cy="2821499"/>
            <a:chOff x="11517395" y="314152"/>
            <a:chExt cx="4373972" cy="2821499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CB67DB5F-98FD-4273-A60E-B67B5E46E472}"/>
                </a:ext>
              </a:extLst>
            </p:cNvPr>
            <p:cNvSpPr txBox="1"/>
            <p:nvPr/>
          </p:nvSpPr>
          <p:spPr>
            <a:xfrm>
              <a:off x="11517395" y="2557799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</a:t>
              </a:r>
              <a:r>
                <a:rPr lang="en-US" altLang="ko-KR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퇴근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알림 서비스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647FCDD-AA9D-4179-A5FE-E18D064ED166}"/>
                </a:ext>
              </a:extLst>
            </p:cNvPr>
            <p:cNvGrpSpPr/>
            <p:nvPr/>
          </p:nvGrpSpPr>
          <p:grpSpPr>
            <a:xfrm>
              <a:off x="14220363" y="1692282"/>
              <a:ext cx="819882" cy="982193"/>
              <a:chOff x="10092849" y="206985"/>
              <a:chExt cx="958309" cy="114802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F90CF5A-755E-4700-A81B-0CBE4347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2849" y="396700"/>
                <a:ext cx="958309" cy="958309"/>
              </a:xfrm>
              <a:prstGeom prst="rect">
                <a:avLst/>
              </a:prstGeom>
            </p:spPr>
          </p:pic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DF82A240-F52E-4641-AB2A-DB73A7D4B98A}"/>
                  </a:ext>
                </a:extLst>
              </p:cNvPr>
              <p:cNvSpPr/>
              <p:nvPr/>
            </p:nvSpPr>
            <p:spPr>
              <a:xfrm>
                <a:off x="10493205" y="206985"/>
                <a:ext cx="244644" cy="4061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4D831B9-1918-4379-965D-908301895760}"/>
                </a:ext>
              </a:extLst>
            </p:cNvPr>
            <p:cNvSpPr/>
            <p:nvPr/>
          </p:nvSpPr>
          <p:spPr>
            <a:xfrm>
              <a:off x="12208413" y="609454"/>
              <a:ext cx="2962043" cy="2526197"/>
            </a:xfrm>
            <a:prstGeom prst="rect">
              <a:avLst/>
            </a:prstGeom>
            <a:noFill/>
            <a:ln w="38100">
              <a:solidFill>
                <a:srgbClr val="E994B7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3282DE3B-DCCF-4B0B-ACF4-BA18A7F78688}"/>
                </a:ext>
              </a:extLst>
            </p:cNvPr>
            <p:cNvSpPr/>
            <p:nvPr/>
          </p:nvSpPr>
          <p:spPr>
            <a:xfrm>
              <a:off x="12855613" y="314152"/>
              <a:ext cx="1634706" cy="475488"/>
            </a:xfrm>
            <a:prstGeom prst="roundRect">
              <a:avLst/>
            </a:prstGeom>
            <a:solidFill>
              <a:srgbClr val="E9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주요서비스</a:t>
              </a:r>
              <a:r>
                <a:rPr lang="en-US" altLang="ko-KR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</a:t>
              </a:r>
              <a:endPara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AC3F65D-3CFD-4385-9794-4C5BA65B70EC}"/>
                </a:ext>
              </a:extLst>
            </p:cNvPr>
            <p:cNvSpPr/>
            <p:nvPr/>
          </p:nvSpPr>
          <p:spPr>
            <a:xfrm>
              <a:off x="13556920" y="1141396"/>
              <a:ext cx="244644" cy="40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C7AD296-A949-4A6C-8F8F-2361210D9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73890" y="1735314"/>
              <a:ext cx="1783196" cy="0"/>
            </a:xfrm>
            <a:prstGeom prst="line">
              <a:avLst/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화살표: 아래쪽 176">
              <a:extLst>
                <a:ext uri="{FF2B5EF4-FFF2-40B4-BE49-F238E27FC236}">
                  <a16:creationId xmlns:a16="http://schemas.microsoft.com/office/drawing/2014/main" id="{39005057-EA44-4938-8164-B2B602EA487E}"/>
                </a:ext>
              </a:extLst>
            </p:cNvPr>
            <p:cNvSpPr/>
            <p:nvPr/>
          </p:nvSpPr>
          <p:spPr>
            <a:xfrm>
              <a:off x="14481443" y="1673136"/>
              <a:ext cx="254885" cy="34872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화살표: 아래쪽 177">
              <a:extLst>
                <a:ext uri="{FF2B5EF4-FFF2-40B4-BE49-F238E27FC236}">
                  <a16:creationId xmlns:a16="http://schemas.microsoft.com/office/drawing/2014/main" id="{871D3BE2-C59F-4057-BA5F-E48E67180A47}"/>
                </a:ext>
              </a:extLst>
            </p:cNvPr>
            <p:cNvSpPr/>
            <p:nvPr/>
          </p:nvSpPr>
          <p:spPr>
            <a:xfrm>
              <a:off x="13576851" y="1484814"/>
              <a:ext cx="244644" cy="510820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3CF339F-D95E-4A83-A2E1-BE691A54E873}"/>
                </a:ext>
              </a:extLst>
            </p:cNvPr>
            <p:cNvSpPr/>
            <p:nvPr/>
          </p:nvSpPr>
          <p:spPr>
            <a:xfrm>
              <a:off x="13576851" y="1214316"/>
              <a:ext cx="244644" cy="40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46FBD3B-6DE2-43C0-BCBC-F2BCAC3C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0378" y="2043062"/>
              <a:ext cx="486946" cy="486946"/>
            </a:xfrm>
            <a:prstGeom prst="rect">
              <a:avLst/>
            </a:prstGeom>
          </p:spPr>
        </p:pic>
        <p:sp>
          <p:nvSpPr>
            <p:cNvPr id="187" name="화살표: 아래쪽 186">
              <a:extLst>
                <a:ext uri="{FF2B5EF4-FFF2-40B4-BE49-F238E27FC236}">
                  <a16:creationId xmlns:a16="http://schemas.microsoft.com/office/drawing/2014/main" id="{E9D9642E-3E2F-411D-8A77-4ABF0C9ABCAD}"/>
                </a:ext>
              </a:extLst>
            </p:cNvPr>
            <p:cNvSpPr/>
            <p:nvPr/>
          </p:nvSpPr>
          <p:spPr>
            <a:xfrm>
              <a:off x="12646388" y="1680185"/>
              <a:ext cx="254885" cy="34872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DC1736E-732C-45D0-B5A9-09147B7F0BCE}"/>
                </a:ext>
              </a:extLst>
            </p:cNvPr>
            <p:cNvSpPr txBox="1"/>
            <p:nvPr/>
          </p:nvSpPr>
          <p:spPr>
            <a:xfrm>
              <a:off x="13443712" y="2552277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환기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알림 서비스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458679-F1F2-49DA-8965-40619248F068}"/>
                </a:ext>
              </a:extLst>
            </p:cNvPr>
            <p:cNvSpPr txBox="1"/>
            <p:nvPr/>
          </p:nvSpPr>
          <p:spPr>
            <a:xfrm>
              <a:off x="12475345" y="2570167"/>
              <a:ext cx="244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</a:t>
              </a:r>
              <a:endPara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4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기록 조회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615B071-19B4-462E-8C11-212618B67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1327" y="2041503"/>
              <a:ext cx="525709" cy="525709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FF60F7C7-9200-49B8-94D4-FF9601C78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0" y="823254"/>
              <a:ext cx="746343" cy="746343"/>
            </a:xfrm>
            <a:prstGeom prst="rect">
              <a:avLst/>
            </a:prstGeom>
            <a:noFill/>
          </p:spPr>
        </p:pic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2C349CE-78B2-4708-B34E-2DD6E7CE10CC}"/>
              </a:ext>
            </a:extLst>
          </p:cNvPr>
          <p:cNvSpPr/>
          <p:nvPr/>
        </p:nvSpPr>
        <p:spPr>
          <a:xfrm>
            <a:off x="250709" y="4760691"/>
            <a:ext cx="785913" cy="3437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CC735B-CBB3-46B7-8A38-DA725FFB68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02" y="5185469"/>
            <a:ext cx="661197" cy="66119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BDF15A2-B458-40D9-849C-BF4DFE7F8292}"/>
              </a:ext>
            </a:extLst>
          </p:cNvPr>
          <p:cNvSpPr txBox="1"/>
          <p:nvPr/>
        </p:nvSpPr>
        <p:spPr>
          <a:xfrm>
            <a:off x="5437788" y="5901121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 대기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확인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4DC4752-9A20-4E9A-ADCB-91889592BF46}"/>
              </a:ext>
            </a:extLst>
          </p:cNvPr>
          <p:cNvSpPr/>
          <p:nvPr/>
        </p:nvSpPr>
        <p:spPr>
          <a:xfrm>
            <a:off x="250708" y="5424773"/>
            <a:ext cx="785913" cy="3437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실내</a:t>
            </a:r>
            <a:endParaRPr lang="en-US" altLang="ko-KR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AC18BE-D6C4-4488-BDFF-518106523C88}"/>
              </a:ext>
            </a:extLst>
          </p:cNvPr>
          <p:cNvSpPr txBox="1"/>
          <p:nvPr/>
        </p:nvSpPr>
        <p:spPr>
          <a:xfrm>
            <a:off x="1032566" y="4784669"/>
            <a:ext cx="24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온습도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66F718-049E-4B68-855B-3612B7784A1A}"/>
              </a:ext>
            </a:extLst>
          </p:cNvPr>
          <p:cNvSpPr txBox="1"/>
          <p:nvPr/>
        </p:nvSpPr>
        <p:spPr>
          <a:xfrm>
            <a:off x="1015322" y="5424773"/>
            <a:ext cx="2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₂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VOCs,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r>
              <a:rPr lang="ko-KR" altLang="en-US" sz="1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온습도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E3B208C-D19C-4720-B264-6F1953348CA9}"/>
              </a:ext>
            </a:extLst>
          </p:cNvPr>
          <p:cNvCxnSpPr>
            <a:cxnSpLocks/>
          </p:cNvCxnSpPr>
          <p:nvPr/>
        </p:nvCxnSpPr>
        <p:spPr>
          <a:xfrm flipH="1">
            <a:off x="6647285" y="5017485"/>
            <a:ext cx="3899828" cy="0"/>
          </a:xfrm>
          <a:prstGeom prst="line">
            <a:avLst/>
          </a:prstGeom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A3E0BAED-94A5-4754-A975-6E2AC9F0BC94}"/>
              </a:ext>
            </a:extLst>
          </p:cNvPr>
          <p:cNvSpPr/>
          <p:nvPr/>
        </p:nvSpPr>
        <p:spPr>
          <a:xfrm>
            <a:off x="7763121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E3571B2-E298-4F8B-9B91-27A2EC75DBD9}"/>
              </a:ext>
            </a:extLst>
          </p:cNvPr>
          <p:cNvSpPr/>
          <p:nvPr/>
        </p:nvSpPr>
        <p:spPr>
          <a:xfrm>
            <a:off x="7763121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0A905F00-30CA-49BF-BEFC-77AC09C06687}"/>
              </a:ext>
            </a:extLst>
          </p:cNvPr>
          <p:cNvSpPr/>
          <p:nvPr/>
        </p:nvSpPr>
        <p:spPr>
          <a:xfrm>
            <a:off x="6518029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2E17D4-55D0-456D-A1AA-D0CB23ACC674}"/>
              </a:ext>
            </a:extLst>
          </p:cNvPr>
          <p:cNvSpPr/>
          <p:nvPr/>
        </p:nvSpPr>
        <p:spPr>
          <a:xfrm>
            <a:off x="6518029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590ECFB2-BC73-476C-8406-770E3DE6713D}"/>
              </a:ext>
            </a:extLst>
          </p:cNvPr>
          <p:cNvSpPr/>
          <p:nvPr/>
        </p:nvSpPr>
        <p:spPr>
          <a:xfrm>
            <a:off x="9129960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E37DD27-1116-489B-8230-8376DDB36B35}"/>
              </a:ext>
            </a:extLst>
          </p:cNvPr>
          <p:cNvSpPr/>
          <p:nvPr/>
        </p:nvSpPr>
        <p:spPr>
          <a:xfrm>
            <a:off x="9129960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5F9FD98A-CA1D-4A97-B578-59342EE0B64B}"/>
              </a:ext>
            </a:extLst>
          </p:cNvPr>
          <p:cNvSpPr/>
          <p:nvPr/>
        </p:nvSpPr>
        <p:spPr>
          <a:xfrm>
            <a:off x="10366900" y="4770828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95C99F-7E7A-4CB9-9567-674C9202F32B}"/>
              </a:ext>
            </a:extLst>
          </p:cNvPr>
          <p:cNvSpPr/>
          <p:nvPr/>
        </p:nvSpPr>
        <p:spPr>
          <a:xfrm>
            <a:off x="10366900" y="4555206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91E8A6B2-9AB5-4624-ABFD-87F379CB67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52" y="3979460"/>
            <a:ext cx="933397" cy="933397"/>
          </a:xfrm>
          <a:prstGeom prst="rect">
            <a:avLst/>
          </a:prstGeom>
        </p:spPr>
      </p:pic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44313AA-D2D5-4947-926C-6C8F4B83A84E}"/>
              </a:ext>
            </a:extLst>
          </p:cNvPr>
          <p:cNvSpPr/>
          <p:nvPr/>
        </p:nvSpPr>
        <p:spPr>
          <a:xfrm>
            <a:off x="8525616" y="4837036"/>
            <a:ext cx="244644" cy="5108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79AC466-ED1D-4B5F-8B58-EA0C7EB30BBC}"/>
              </a:ext>
            </a:extLst>
          </p:cNvPr>
          <p:cNvSpPr/>
          <p:nvPr/>
        </p:nvSpPr>
        <p:spPr>
          <a:xfrm>
            <a:off x="8535053" y="5074073"/>
            <a:ext cx="244644" cy="40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6131" y="3250040"/>
            <a:ext cx="1061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포괄적인 범위가 아닌 바로 자신의 집 앞 미세먼지를 확인가능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6131" y="2222137"/>
            <a:ext cx="1013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기업 차원에서 사회문제인 미세먼지를 마케팅으로 사용가능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131" y="4277943"/>
            <a:ext cx="1020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차원에서 정책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대책 </a:t>
            </a:r>
            <a:r>
              <a:rPr lang="ko-KR" altLang="en-US" sz="32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수립시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---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사용할 수 있습니다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1652360" y="458773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2263014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331799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구름 28"/>
          <p:cNvSpPr/>
          <p:nvPr/>
        </p:nvSpPr>
        <p:spPr>
          <a:xfrm>
            <a:off x="1664041" y="2473482"/>
            <a:ext cx="45719" cy="6664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ì²´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86" y="4372973"/>
            <a:ext cx="489745" cy="4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0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6193" y="2524125"/>
            <a:ext cx="8365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 문구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69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836831"/>
            <a:ext cx="10175630" cy="538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583" y="6364011"/>
            <a:ext cx="408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YOUTUBE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비디오머그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26" y="662988"/>
            <a:ext cx="8473203" cy="5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7014" y="166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소개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69864" y="2264550"/>
            <a:ext cx="969264" cy="905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39128" y="2261865"/>
            <a:ext cx="1280160" cy="280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101976" y="3409844"/>
            <a:ext cx="1414391" cy="1290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9" idx="6"/>
          </p:cNvCxnSpPr>
          <p:nvPr/>
        </p:nvCxnSpPr>
        <p:spPr>
          <a:xfrm flipV="1">
            <a:off x="7516367" y="3197712"/>
            <a:ext cx="2544962" cy="857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9288" y="1933385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329" y="2906951"/>
            <a:ext cx="22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583" y="6364011"/>
            <a:ext cx="102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PM :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부유성 고형물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Particulate Matter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약자로서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μm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마이크로미터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대신하여 쓰는 용어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583" y="6338753"/>
            <a:ext cx="10235494" cy="44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38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  <p:bldP spid="17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378968" y="1058418"/>
            <a:ext cx="9892770" cy="5543550"/>
            <a:chOff x="5512057" y="1753362"/>
            <a:chExt cx="7590426" cy="39982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5E3"/>
                </a:clrFrom>
                <a:clrTo>
                  <a:srgbClr val="FCF5E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000" l="1741" r="8994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2057" y="1753362"/>
              <a:ext cx="6890255" cy="3998214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812280" y="2359152"/>
              <a:ext cx="2240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716904" y="2729144"/>
              <a:ext cx="2335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792848" y="3194304"/>
              <a:ext cx="1259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7415784" y="3194304"/>
              <a:ext cx="377064" cy="1066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7932420" y="4105656"/>
              <a:ext cx="1120140" cy="6088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812280" y="23500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681216" y="26944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21158" y="2065669"/>
              <a:ext cx="3939658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눈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결막염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각막염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21158" y="2492264"/>
              <a:ext cx="3412557" cy="4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코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알레르기성 비염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52560" y="2939933"/>
              <a:ext cx="4049923" cy="46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기관지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기관지염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폐기종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천식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59541" y="3818382"/>
              <a:ext cx="4042942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초미세먼지는 폐 속 깊이 </a:t>
              </a:r>
              <a:endPara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침투해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폐포에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흡착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폐포를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손상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미세먼지의 피해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05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2203" y="2688717"/>
            <a:ext cx="2469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원인</a:t>
            </a:r>
            <a:r>
              <a:rPr kumimoji="0" lang="en-US" altLang="ko-KR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ë¯¸ì¸ë¨¼ì§ ê°ì¶ ìí´ âìíë°ì ìâ ë ì¤ì¸ë¤ ê¸°ì¬ì ì¬ì§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6" y="1346362"/>
            <a:ext cx="5453357" cy="32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32" y="3017519"/>
            <a:ext cx="5709409" cy="35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524000"/>
            <a:ext cx="66675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미세먼지의 원인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4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41172 -0.4182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86" y="-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145410" y="-212408"/>
            <a:ext cx="13874279" cy="6492240"/>
            <a:chOff x="-1462913" y="585341"/>
            <a:chExt cx="11978512" cy="5605147"/>
          </a:xfrm>
        </p:grpSpPr>
        <p:pic>
          <p:nvPicPr>
            <p:cNvPr id="6146" name="Picture 2" descr="https://t1.daumcdn.net/cfile/tistory/2113AF3F58A67EF2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5" b="100000" l="62388" r="96866">
                          <a14:foregroundMark x1="77313" y1="46774" x2="78657" y2="52688"/>
                          <a14:foregroundMark x1="85224" y1="48118" x2="85970" y2="52688"/>
                          <a14:foregroundMark x1="91493" y1="91667" x2="90448" y2="92204"/>
                          <a14:backgroundMark x1="92537" y1="97312" x2="94179" y2="92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2913" y="2052545"/>
              <a:ext cx="7452746" cy="413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ë¯¸ì¸ë¨¼ì§ ë§ì¤í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12" b="100000" l="25588" r="773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54" y="585341"/>
              <a:ext cx="5605145" cy="560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9075" y="190500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해결 방법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50" name="Picture 6" descr="ë¯¸ì¸ë¨¼ì§ ëë íì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9665" l="9883" r="43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2" y="19050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ë¯¸ì¸ë¨¼ì§ ë§ì¤í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36" y="1335024"/>
            <a:ext cx="6372663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" y="713232"/>
            <a:ext cx="8276329" cy="4099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71" y="3142488"/>
            <a:ext cx="7284660" cy="3593007"/>
          </a:xfrm>
          <a:prstGeom prst="rect">
            <a:avLst/>
          </a:prstGeom>
        </p:spPr>
      </p:pic>
      <p:pic>
        <p:nvPicPr>
          <p:cNvPr id="7170" name="Picture 2" descr="ë¯¸ì¸ë¯¸ì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2512300"/>
            <a:ext cx="5103558" cy="42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¯¸ì¸ë¨¼ì§ ì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31" y="713232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1544" y="713232"/>
            <a:ext cx="11799787" cy="602226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rot="678224">
            <a:off x="2301072" y="2726685"/>
            <a:ext cx="7777278" cy="20068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문제점 有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393" y="81454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벤치마킹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4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1133</Words>
  <Application>Microsoft Office PowerPoint</Application>
  <PresentationFormat>와이드스크린</PresentationFormat>
  <Paragraphs>249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나눔스퀘어 ExtraBold</vt:lpstr>
      <vt:lpstr>나눔스퀘어 Light</vt:lpstr>
      <vt:lpstr>조선일보명조</vt:lpstr>
      <vt:lpstr>DX경필명조B</vt:lpstr>
      <vt:lpstr>나눔스퀘어 Bold</vt:lpstr>
      <vt:lpstr>맑은 고딕</vt:lpstr>
      <vt:lpstr>210 콤퓨타세탁 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wndms4573@naver.com</dc:creator>
  <cp:lastModifiedBy>wndms4573@naver.com</cp:lastModifiedBy>
  <cp:revision>51</cp:revision>
  <dcterms:created xsi:type="dcterms:W3CDTF">2019-01-22T01:51:15Z</dcterms:created>
  <dcterms:modified xsi:type="dcterms:W3CDTF">2019-01-25T02:18:03Z</dcterms:modified>
</cp:coreProperties>
</file>